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8" r:id="rId5"/>
    <p:sldId id="269" r:id="rId6"/>
    <p:sldId id="270" r:id="rId7"/>
    <p:sldId id="278" r:id="rId8"/>
    <p:sldId id="271" r:id="rId9"/>
    <p:sldId id="279" r:id="rId10"/>
    <p:sldId id="280" r:id="rId11"/>
    <p:sldId id="281" r:id="rId12"/>
    <p:sldId id="282" r:id="rId13"/>
    <p:sldId id="284" r:id="rId14"/>
    <p:sldId id="285" r:id="rId15"/>
    <p:sldId id="316" r:id="rId16"/>
    <p:sldId id="304" r:id="rId17"/>
    <p:sldId id="318" r:id="rId18"/>
    <p:sldId id="273" r:id="rId19"/>
    <p:sldId id="286" r:id="rId20"/>
    <p:sldId id="295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317" r:id="rId30"/>
    <p:sldId id="305" r:id="rId31"/>
    <p:sldId id="275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6" r:id="rId40"/>
    <p:sldId id="283" r:id="rId41"/>
    <p:sldId id="307" r:id="rId42"/>
    <p:sldId id="308" r:id="rId43"/>
    <p:sldId id="319" r:id="rId44"/>
    <p:sldId id="320" r:id="rId45"/>
    <p:sldId id="309" r:id="rId46"/>
    <p:sldId id="310" r:id="rId47"/>
    <p:sldId id="311" r:id="rId48"/>
    <p:sldId id="312" r:id="rId49"/>
    <p:sldId id="313" r:id="rId50"/>
    <p:sldId id="314" r:id="rId51"/>
    <p:sldId id="321" r:id="rId52"/>
    <p:sldId id="315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1A9"/>
    <a:srgbClr val="F0F0F0"/>
    <a:srgbClr val="EA6B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5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247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12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50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06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20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70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85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64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4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4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AC72A-DB29-4E12-8D8A-54D2C3CD0749}" type="datetimeFigureOut">
              <a:rPr lang="ko-KR" altLang="en-US" smtClean="0"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A9234-AC29-466F-8A5C-4BE566F19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49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71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625850" y="5128982"/>
            <a:ext cx="4940300" cy="725566"/>
          </a:xfrm>
        </p:spPr>
        <p:txBody>
          <a:bodyPr>
            <a:noAutofit/>
          </a:bodyPr>
          <a:lstStyle/>
          <a:p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권선민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제목 5"/>
          <p:cNvSpPr txBox="1">
            <a:spLocks/>
          </p:cNvSpPr>
          <p:nvPr/>
        </p:nvSpPr>
        <p:spPr>
          <a:xfrm>
            <a:off x="1431471" y="1469311"/>
            <a:ext cx="9144000" cy="21690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빅바이오</a:t>
            </a:r>
            <a:endParaRPr lang="en-US" altLang="ko-KR" sz="7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하둡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6</a:t>
            </a:r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 발표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1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12163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와의 차이점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Input File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Input Format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다름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44169"/>
              </p:ext>
            </p:extLst>
          </p:nvPr>
        </p:nvGraphicFramePr>
        <p:xfrm>
          <a:off x="945072" y="1961870"/>
          <a:ext cx="10484928" cy="3537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709"/>
                <a:gridCol w="4201064"/>
                <a:gridCol w="4753155"/>
              </a:tblGrid>
              <a:tr h="33877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WordCount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WordCount2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178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Input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File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일반 파일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endParaRPr lang="en-US" altLang="ko-KR" dirty="0" smtClean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Hadoop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의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README.txt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Text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lang="en-US" altLang="ko-KR" baseline="0" dirty="0" smtClean="0">
                          <a:solidFill>
                            <a:srgbClr val="FF0000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/t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Text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으로 라인이 구성됨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예제의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Data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는 문서번호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/t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문서내용</a:t>
                      </a:r>
                      <a:endParaRPr lang="en-US" altLang="ko-KR" baseline="0" dirty="0" smtClean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2M.ID.CONTENTS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9540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Input Format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TextInputFormat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하나의 레코드는 하나의 라인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Key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: </a:t>
                      </a:r>
                      <a:r>
                        <a:rPr lang="ko-KR" altLang="en-US" sz="1600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파일처음에서 해당 라인까지의 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Offset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rgbClr val="FF0000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Value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: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해당 라인의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Text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Ex )  { Offset , Text } 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KeyValueTextInputFormat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하나의 레코드는 하나의 라인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Key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: /t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을 기준으로 왼쪽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Text</a:t>
                      </a: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rgbClr val="FF0000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Value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: /t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을 기준으로 오른쪽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Text</a:t>
                      </a:r>
                    </a:p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Ex ) {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문서번호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문서내용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00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12163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와의 차이점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유일한 단어의 수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0624" y="1981197"/>
            <a:ext cx="10923373" cy="433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실행될 때</a:t>
            </a:r>
            <a:endParaRPr lang="en-US" altLang="ko-KR" sz="36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2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같은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값을 가진 레코드들의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Value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값을 모두 더함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20000"/>
              </a:lnSpc>
            </a:pP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: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단어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Value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: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단어 수 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2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마지막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모든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값을 한번 씩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하기 때문에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</a:p>
          <a:p>
            <a:pPr algn="l">
              <a:lnSpc>
                <a:spcPct val="12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하나의 키 값을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할 때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증가시키면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l">
              <a:lnSpc>
                <a:spcPct val="120000"/>
              </a:lnSpc>
            </a:pPr>
            <a:r>
              <a:rPr lang="ko-KR" altLang="en-US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최종적으로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값의 개수를 얻을 수 있음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2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20000"/>
              </a:lnSpc>
            </a:pP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하지만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3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예제에서는 </a:t>
            </a:r>
            <a:r>
              <a:rPr lang="en-US" altLang="ko-KR" sz="3600" i="1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r>
              <a:rPr lang="ko-KR" altLang="en-US" sz="3600" i="1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</a:t>
            </a:r>
            <a:r>
              <a:rPr lang="en-US" altLang="ko-KR" sz="3600" i="1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Combiner</a:t>
            </a:r>
            <a:r>
              <a:rPr lang="ko-KR" altLang="en-US" sz="3600" i="1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로도 사용했으므로</a:t>
            </a:r>
            <a:r>
              <a:rPr lang="en-US" altLang="ko-KR" sz="3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Combiner </a:t>
            </a:r>
            <a:r>
              <a:rPr lang="ko-KR" altLang="en-US" sz="3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단계에서도 </a:t>
            </a:r>
            <a:r>
              <a:rPr lang="en-US" altLang="ko-KR" sz="3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</a:t>
            </a:r>
            <a:r>
              <a:rPr lang="ko-KR" altLang="en-US" sz="3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하기 때문에 더 많은 </a:t>
            </a:r>
            <a:r>
              <a:rPr lang="en-US" altLang="ko-KR" sz="3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</a:t>
            </a:r>
            <a:r>
              <a:rPr lang="ko-KR" altLang="en-US" sz="3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값이 출력됨</a:t>
            </a:r>
            <a:r>
              <a:rPr lang="en-US" altLang="ko-KR" sz="3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ko-KR" altLang="en-US" sz="3600" i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328259" y="629728"/>
            <a:ext cx="4425738" cy="145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        Values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           1, 1, 1, 1     </a:t>
            </a:r>
            <a:r>
              <a:rPr lang="en-US" altLang="ko-KR" sz="1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Reduce!</a:t>
            </a:r>
            <a:r>
              <a:rPr lang="en-US" altLang="ko-KR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=&gt; Count ++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           1, 1, 1, 1     </a:t>
            </a:r>
            <a:r>
              <a:rPr lang="en-US" altLang="ko-KR" sz="1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Reduce!</a:t>
            </a:r>
            <a:r>
              <a:rPr lang="en-US" altLang="ko-KR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=&gt; Count ++</a:t>
            </a:r>
          </a:p>
          <a:p>
            <a:pPr algn="l">
              <a:lnSpc>
                <a:spcPct val="120000"/>
              </a:lnSpc>
            </a:pPr>
            <a:r>
              <a:rPr lang="en-US" altLang="ko-KR" sz="1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Result = { A, 4 } { B , 4 }  Count=2</a:t>
            </a:r>
            <a:endParaRPr lang="en-US" altLang="ko-KR" sz="1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70517" y="1199072"/>
            <a:ext cx="966158" cy="27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070517" y="1516812"/>
            <a:ext cx="966158" cy="276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1216325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Main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82" y="1009019"/>
            <a:ext cx="7244482" cy="53717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62418" y="2569234"/>
            <a:ext cx="4644819" cy="622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62417" y="4087484"/>
            <a:ext cx="6715159" cy="493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68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1216325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" y="2470174"/>
            <a:ext cx="11070757" cy="331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1216325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8" y="1935013"/>
            <a:ext cx="11078712" cy="39822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28177" y="5010509"/>
            <a:ext cx="7940110" cy="320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4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12" y="277693"/>
            <a:ext cx="9414024" cy="62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5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83" y="69011"/>
            <a:ext cx="9498997" cy="66854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973272" y="1070057"/>
            <a:ext cx="2217618" cy="50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73272" y="3243532"/>
            <a:ext cx="2217618" cy="49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73272" y="4031692"/>
            <a:ext cx="2217618" cy="359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73272" y="2409690"/>
            <a:ext cx="2217618" cy="271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1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85737"/>
            <a:ext cx="77057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2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19476" y="2712646"/>
            <a:ext cx="10154652" cy="952521"/>
          </a:xfrm>
        </p:spPr>
        <p:txBody>
          <a:bodyPr>
            <a:normAutofit fontScale="90000"/>
          </a:bodyPr>
          <a:lstStyle/>
          <a:p>
            <a:r>
              <a:rPr lang="en-US" altLang="ko-KR" sz="72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79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전략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0624" y="1981197"/>
            <a:ext cx="10923373" cy="433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WordCount2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결과 파일을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Input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으로 사용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Record :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단어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빈도수</a:t>
            </a:r>
            <a:endParaRPr lang="en-US" altLang="ko-KR" sz="36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빈도수로 정렬하고 상위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개만을 출력하는 프로그램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1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일반적인 방식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모든 레코드를 모아서 정렬 후 가장 큰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개를 </a:t>
            </a:r>
            <a:r>
              <a:rPr lang="ko-KR" altLang="en-US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뽑는것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  =&gt;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메모리 낭비가 심함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1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큐를 이용</a:t>
            </a:r>
            <a:r>
              <a:rPr lang="en-US" altLang="ko-KR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</a:t>
            </a: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유지하고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모아진 </a:t>
            </a: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			  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에서의 </a:t>
            </a: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선택하는 방법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39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제목 5"/>
          <p:cNvSpPr txBox="1">
            <a:spLocks/>
          </p:cNvSpPr>
          <p:nvPr/>
        </p:nvSpPr>
        <p:spPr>
          <a:xfrm>
            <a:off x="2644345" y="1318053"/>
            <a:ext cx="6153665" cy="56511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lnSpc>
                <a:spcPct val="150000"/>
              </a:lnSpc>
              <a:buAutoNum type="arabicPeriod"/>
            </a:pP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자기소개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143000" indent="-1143000" algn="l">
              <a:lnSpc>
                <a:spcPct val="150000"/>
              </a:lnSpc>
              <a:buAutoNum type="arabicPeriod"/>
            </a:pP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테스트 환경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143000" indent="-1143000" algn="l">
              <a:lnSpc>
                <a:spcPct val="150000"/>
              </a:lnSpc>
              <a:buAutoNum type="arabicPeriod"/>
            </a:pP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 Count 2</a:t>
            </a:r>
          </a:p>
          <a:p>
            <a:pPr marL="1143000" indent="-1143000" algn="l">
              <a:lnSpc>
                <a:spcPct val="150000"/>
              </a:lnSpc>
              <a:buAutoNum type="arabicPeriod"/>
            </a:pPr>
            <a:r>
              <a:rPr lang="en-US" altLang="ko-KR" sz="44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1143000" indent="-1143000" algn="l">
              <a:lnSpc>
                <a:spcPct val="150000"/>
              </a:lnSpc>
              <a:buAutoNum type="arabicPeriod"/>
            </a:pP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 Trigram</a:t>
            </a:r>
          </a:p>
          <a:p>
            <a:pPr marL="1143000" indent="-1143000" algn="l">
              <a:lnSpc>
                <a:spcPct val="150000"/>
              </a:lnSpc>
              <a:buAutoNum type="arabicPeriod"/>
            </a:pP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 Citation</a:t>
            </a:r>
          </a:p>
          <a:p>
            <a:pPr marL="1143000" indent="-1143000" algn="l">
              <a:lnSpc>
                <a:spcPct val="150000"/>
              </a:lnSpc>
              <a:buAutoNum type="arabicPeriod"/>
            </a:pPr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 ID &amp; Title</a:t>
            </a:r>
          </a:p>
          <a:p>
            <a:pPr algn="l">
              <a:lnSpc>
                <a:spcPct val="150000"/>
              </a:lnSpc>
            </a:pPr>
            <a:endParaRPr lang="en-US" altLang="ko-KR" sz="4400" dirty="0" smtClean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96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273044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동작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99735" y="2781742"/>
            <a:ext cx="1147312" cy="533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99735" y="5350756"/>
            <a:ext cx="1147312" cy="533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 rot="1481304">
            <a:off x="3579374" y="2683672"/>
            <a:ext cx="1827366" cy="438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199735" y="1767517"/>
            <a:ext cx="1147312" cy="533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우선순위큐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TopN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99735" y="4373688"/>
            <a:ext cx="1147312" cy="533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우선순위큐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TopN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stCxn id="5" idx="0"/>
            <a:endCxn id="12" idx="2"/>
          </p:cNvCxnSpPr>
          <p:nvPr/>
        </p:nvCxnSpPr>
        <p:spPr>
          <a:xfrm flipV="1">
            <a:off x="2773391" y="2300551"/>
            <a:ext cx="0" cy="48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6" idx="0"/>
            <a:endCxn id="13" idx="2"/>
          </p:cNvCxnSpPr>
          <p:nvPr/>
        </p:nvCxnSpPr>
        <p:spPr>
          <a:xfrm flipV="1">
            <a:off x="2773391" y="4906722"/>
            <a:ext cx="0" cy="444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923727" y="2387241"/>
            <a:ext cx="757662" cy="307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insert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29931" y="2928430"/>
            <a:ext cx="757662" cy="307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 , 7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 , 6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 rot="19653403">
            <a:off x="3612426" y="4241116"/>
            <a:ext cx="1827366" cy="438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329931" y="5571141"/>
            <a:ext cx="757662" cy="307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C , 9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D , 8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39067" y="3217160"/>
            <a:ext cx="757662" cy="1423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C , 9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D , 8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 , 7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 , 6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..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71332" y="2079429"/>
            <a:ext cx="757662" cy="307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rgbClr val="FF0000"/>
                </a:solidFill>
              </a:rPr>
              <a:t>cleanUp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83602" y="5073805"/>
            <a:ext cx="757662" cy="307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rgbClr val="FF0000"/>
                </a:solidFill>
              </a:rPr>
              <a:t>cleanUp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992004" y="4981567"/>
            <a:ext cx="757662" cy="307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insert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92815" y="3350196"/>
            <a:ext cx="1147312" cy="533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Reducer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492815" y="2335971"/>
            <a:ext cx="1147312" cy="5330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우선순위큐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 err="1" smtClean="0">
                <a:solidFill>
                  <a:schemeClr val="tx1"/>
                </a:solidFill>
              </a:rPr>
              <a:t>TopN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/>
          <p:cNvCxnSpPr>
            <a:stCxn id="32" idx="0"/>
            <a:endCxn id="33" idx="2"/>
          </p:cNvCxnSpPr>
          <p:nvPr/>
        </p:nvCxnSpPr>
        <p:spPr>
          <a:xfrm flipV="1">
            <a:off x="7066471" y="2869005"/>
            <a:ext cx="0" cy="48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6281504" y="2955695"/>
            <a:ext cx="757662" cy="307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insert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960499" y="3212212"/>
            <a:ext cx="757662" cy="1423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{ C , 9 }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{ D , 8 }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{ A , 7 }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{ B , 6 }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..</a:t>
            </a: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..</a:t>
            </a:r>
          </a:p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857378" y="3279379"/>
            <a:ext cx="1804988" cy="6038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최종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9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0624" y="1483743"/>
            <a:ext cx="10923373" cy="483079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일반적인 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Queue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들어온 순서대로 빠져나가는 자료구조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FIFO</a:t>
            </a:r>
          </a:p>
          <a:p>
            <a:pPr algn="l">
              <a:lnSpc>
                <a:spcPct val="100000"/>
              </a:lnSpc>
            </a:pPr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      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먼저 들어온 레코드가 높은 우선 순위를 가짐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Queue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들어온 순서가 아닌 다른 조건으로 우선순위를 결정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      Comparator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우선순위를 결정하는 역할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endParaRPr lang="en-US" altLang="ko-KR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필요한것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</a:p>
          <a:p>
            <a:pPr marL="742950" indent="-742950" algn="l">
              <a:lnSpc>
                <a:spcPct val="100000"/>
              </a:lnSpc>
              <a:buAutoNum type="arabicPeriod"/>
            </a:pP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큐에 저장할 레코드를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클래스로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정의해야함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742950" indent="-742950" algn="l">
              <a:lnSpc>
                <a:spcPct val="100000"/>
              </a:lnSpc>
              <a:buAutoNum type="arabicPeriod"/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새로운 레코드를 삽입할 때 이미 들어간 레코드들 사이의 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순서를 정하는데 필요한 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Comparator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클래스로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정의해야함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742950" indent="-742950" algn="l">
              <a:lnSpc>
                <a:spcPct val="100000"/>
              </a:lnSpc>
              <a:buAutoNum type="arabicPeriod"/>
            </a:pP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큐의 크기를 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으로 제한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하는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로직을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추가해야함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메모리 낭비 방지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742950" indent="-742950" algn="l">
              <a:lnSpc>
                <a:spcPct val="100000"/>
              </a:lnSpc>
              <a:buAutoNum type="arabicPeriod"/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 레코드를 모두 검사한 뒤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 N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만든 후에 출력이 가능</a:t>
            </a:r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=&gt; 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 레코드 소진 시점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알아야 함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=&gt; </a:t>
            </a:r>
            <a:r>
              <a:rPr lang="en-US" altLang="ko-KR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CleanUp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41537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큐에 저장할 레코드 클래스 정의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321834" y="3662786"/>
            <a:ext cx="7647823" cy="461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0" y="1483743"/>
            <a:ext cx="3314700" cy="481965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99472"/>
              </p:ext>
            </p:extLst>
          </p:nvPr>
        </p:nvGraphicFramePr>
        <p:xfrm>
          <a:off x="5512277" y="3291947"/>
          <a:ext cx="53895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959"/>
                <a:gridCol w="538959"/>
                <a:gridCol w="538959"/>
                <a:gridCol w="538959"/>
                <a:gridCol w="538959"/>
                <a:gridCol w="538959"/>
                <a:gridCol w="538959"/>
                <a:gridCol w="538959"/>
                <a:gridCol w="538959"/>
                <a:gridCol w="5389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5624422" y="3335078"/>
            <a:ext cx="310551" cy="263058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158316" y="3343609"/>
            <a:ext cx="310551" cy="263058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692210" y="3343609"/>
            <a:ext cx="310551" cy="263058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5779697" y="3714449"/>
            <a:ext cx="267422" cy="69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047118" y="3658330"/>
            <a:ext cx="270600" cy="75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6047118" y="3714449"/>
            <a:ext cx="715991" cy="69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/>
          <p:cNvSpPr txBox="1">
            <a:spLocks/>
          </p:cNvSpPr>
          <p:nvPr/>
        </p:nvSpPr>
        <p:spPr>
          <a:xfrm>
            <a:off x="5213936" y="4229900"/>
            <a:ext cx="1666363" cy="461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ItemFreq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인스턴스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002761" y="1204257"/>
            <a:ext cx="1442499" cy="1400919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071A9"/>
                </a:solidFill>
              </a:rPr>
              <a:t>Item = </a:t>
            </a:r>
            <a:r>
              <a:rPr lang="ko-KR" altLang="en-US" sz="1200" dirty="0" smtClean="0">
                <a:solidFill>
                  <a:srgbClr val="3071A9"/>
                </a:solidFill>
              </a:rPr>
              <a:t>단어</a:t>
            </a:r>
            <a:endParaRPr lang="en-US" altLang="ko-KR" sz="1200" dirty="0" smtClean="0">
              <a:solidFill>
                <a:srgbClr val="3071A9"/>
              </a:solidFill>
            </a:endParaRPr>
          </a:p>
          <a:p>
            <a:pPr algn="ctr"/>
            <a:endParaRPr lang="en-US" altLang="ko-KR" sz="1200" dirty="0" smtClean="0">
              <a:solidFill>
                <a:srgbClr val="3071A9"/>
              </a:solidFill>
            </a:endParaRPr>
          </a:p>
          <a:p>
            <a:pPr algn="ctr"/>
            <a:r>
              <a:rPr lang="en-US" altLang="ko-KR" sz="1200" dirty="0" err="1" smtClean="0">
                <a:solidFill>
                  <a:srgbClr val="3071A9"/>
                </a:solidFill>
              </a:rPr>
              <a:t>Freq</a:t>
            </a:r>
            <a:r>
              <a:rPr lang="en-US" altLang="ko-KR" sz="1200" dirty="0" smtClean="0">
                <a:solidFill>
                  <a:srgbClr val="3071A9"/>
                </a:solidFill>
              </a:rPr>
              <a:t> = </a:t>
            </a:r>
            <a:r>
              <a:rPr lang="ko-KR" altLang="en-US" sz="1200" dirty="0" smtClean="0">
                <a:solidFill>
                  <a:srgbClr val="3071A9"/>
                </a:solidFill>
              </a:rPr>
              <a:t>개수</a:t>
            </a:r>
            <a:endParaRPr lang="ko-KR" altLang="en-US" sz="1200" dirty="0">
              <a:solidFill>
                <a:srgbClr val="3071A9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 rot="17593483">
            <a:off x="6891702" y="2569711"/>
            <a:ext cx="512539" cy="617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3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순서를 정하는데 필요한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Comparator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클래스 정의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01063" y="2234242"/>
            <a:ext cx="7837605" cy="4037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큐에 레코드 삽입이 가능한지 여부는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endParaRPr lang="en-US" altLang="ko-KR" sz="28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큐에 레코드를 삽입했을 때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내부적으로 정렬해주는 역할</a:t>
            </a:r>
            <a:endParaRPr lang="en-US" altLang="ko-KR" sz="28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=&gt; </a:t>
            </a:r>
            <a:r>
              <a:rPr lang="en-US" altLang="ko-KR" sz="28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Comparator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78" y="1483744"/>
            <a:ext cx="6874445" cy="31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큐 생성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52655" y="1026544"/>
            <a:ext cx="10923373" cy="5055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</a:t>
            </a:r>
            <a:r>
              <a:rPr lang="ko-KR" altLang="en-US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</a:t>
            </a:r>
            <a:r>
              <a:rPr lang="en-US" altLang="ko-KR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r>
              <a:rPr lang="ko-KR" altLang="en-US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사용할 우선순위 큐와 </a:t>
            </a:r>
            <a:r>
              <a:rPr lang="en-US" altLang="ko-KR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Comparator</a:t>
            </a:r>
            <a:r>
              <a:rPr lang="ko-KR" altLang="en-US" sz="20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인스턴스</a:t>
            </a:r>
            <a:r>
              <a:rPr lang="ko-KR" altLang="en-US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생성</a:t>
            </a:r>
            <a:r>
              <a:rPr lang="en-US" altLang="ko-KR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endParaRPr lang="en-US" altLang="ko-KR" sz="20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0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0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0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 생성 시 </a:t>
            </a:r>
            <a:r>
              <a:rPr lang="ko-KR" altLang="en-US" sz="20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파라미터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큐의 초기 크기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순위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비교할때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사용할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Comparator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인스턴스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0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</a:t>
            </a:r>
            <a:r>
              <a:rPr lang="ko-KR" altLang="en-US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인자로 받는 방법</a:t>
            </a:r>
            <a:endParaRPr lang="en-US" altLang="ko-KR" sz="20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Main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함수의 인자 목록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입력파일 경로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출력파일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Dir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경로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en-US" altLang="ko-KR" sz="20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 (</a:t>
            </a:r>
            <a:r>
              <a:rPr lang="en-US" altLang="ko-KR" sz="2000" dirty="0" err="1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args</a:t>
            </a:r>
            <a:r>
              <a:rPr lang="en-US" altLang="ko-KR" sz="20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[2])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0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맵과</a:t>
            </a:r>
            <a:r>
              <a:rPr lang="ko-KR" altLang="en-US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리듀스에</a:t>
            </a:r>
            <a:r>
              <a:rPr lang="ko-KR" altLang="en-US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별도의 </a:t>
            </a:r>
            <a:r>
              <a:rPr lang="ko-KR" altLang="en-US" sz="20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파라미터를</a:t>
            </a:r>
            <a:r>
              <a:rPr lang="ko-KR" altLang="en-US" sz="20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넘기는 방법</a:t>
            </a:r>
            <a:endParaRPr lang="en-US" altLang="ko-KR" sz="20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Configuration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인스턴스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( Property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담아두는 공간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altLang="ko-KR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Cofiguration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인스턴스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en-US" altLang="ko-KR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setInt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(“</a:t>
            </a:r>
            <a:r>
              <a:rPr lang="en-US" altLang="ko-KR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” , 10 )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55" y="1954017"/>
            <a:ext cx="9499800" cy="5980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5" y="2907102"/>
            <a:ext cx="5591175" cy="34575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713597" y="3019245"/>
            <a:ext cx="5365630" cy="50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13597" y="5641675"/>
            <a:ext cx="5365630" cy="195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Configuration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값 얻어오기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0624" y="1483743"/>
            <a:ext cx="10923373" cy="4830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이나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메소드에서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입력 레코드가 생길 때 마다 매번 읽기 보다는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Setup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메소드에서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한번만 읽어두고 반복적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사용하는것이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효율적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endParaRPr lang="en-US" altLang="ko-KR" sz="28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8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8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8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8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8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8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8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11" y="3545457"/>
            <a:ext cx="10999486" cy="13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우선선위 큐에 레코드를 삽입하는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0624" y="1483743"/>
            <a:ext cx="10923373" cy="48307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레코드를 우선순위 큐에  삽입할 때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l">
              <a:lnSpc>
                <a:spcPct val="100000"/>
              </a:lnSpc>
            </a:pP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레코드를 우선순위 큐에 레코드를 삽입할 때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Insert 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공유하여 사용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endParaRPr lang="en-US" altLang="ko-KR" sz="28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큐에 </a:t>
            </a:r>
            <a:r>
              <a:rPr lang="en-US" altLang="ko-KR" sz="28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ItemFreq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( 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레코드 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 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객체를 넣는 조건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514350" indent="-514350" algn="l">
              <a:lnSpc>
                <a:spcPct val="100000"/>
              </a:lnSpc>
              <a:buAutoNum type="arabicPeriod"/>
            </a:pP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큐의 크기가 </a:t>
            </a:r>
            <a:r>
              <a:rPr lang="en-US" altLang="ko-KR" sz="28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으로 지정된 값보다 </a:t>
            </a:r>
            <a:r>
              <a:rPr lang="ko-KR" altLang="en-US" sz="28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작은경우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( 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큐에 빈 공간이 있을 때 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또는</a:t>
            </a:r>
            <a:endParaRPr lang="en-US" altLang="ko-KR" sz="28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 </a:t>
            </a:r>
            <a:r>
              <a:rPr lang="ko-KR" altLang="en-US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큐에 들어있는 레코드 중 가장 작은 우선순위의 레코드보다 우선순위가 높을 때</a:t>
            </a:r>
            <a:r>
              <a:rPr lang="en-US" altLang="ko-KR" sz="28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28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endParaRPr lang="en-US" altLang="ko-KR" sz="28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endParaRPr lang="en-US" altLang="ko-KR" sz="28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endParaRPr lang="en-US" altLang="ko-KR" sz="28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endParaRPr lang="en-US" altLang="ko-KR" sz="28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14350" indent="-514350" algn="l">
              <a:lnSpc>
                <a:spcPct val="100000"/>
              </a:lnSpc>
              <a:buAutoNum type="arabicPeriod"/>
            </a:pP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24" y="4356339"/>
            <a:ext cx="6928809" cy="23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1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 , Reducer </a:t>
            </a:r>
            <a:r>
              <a:rPr lang="ko-KR" altLang="en-US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메소드의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구현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80935" y="2199736"/>
            <a:ext cx="10923373" cy="15096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Mapper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에서의 </a:t>
            </a:r>
            <a:r>
              <a:rPr lang="en-US" altLang="ko-KR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만들어줌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Text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들어온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Value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숫자로 바꿔줌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“5” =&gt; 5</a:t>
            </a: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큐에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insert!</a:t>
            </a: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삽입 가능 여부는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insert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판단함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54" y="1355064"/>
            <a:ext cx="8267969" cy="9823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13" y="4063758"/>
            <a:ext cx="8248650" cy="11049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80934" y="5236952"/>
            <a:ext cx="10923373" cy="11983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Input </a:t>
            </a:r>
            <a:r>
              <a:rPr lang="ko-KR" altLang="en-US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레코드 </a:t>
            </a:r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 Mapper </a:t>
            </a:r>
            <a:r>
              <a:rPr lang="ko-KR" altLang="en-US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개수 </a:t>
            </a:r>
            <a:r>
              <a:rPr lang="en-US" altLang="ko-KR" sz="28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X N</a:t>
            </a: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뽑아온 </a:t>
            </a:r>
            <a:r>
              <a:rPr lang="en-US" altLang="ko-KR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들을 합해서 단어 별 총 빈도수를 구함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최종적으로 </a:t>
            </a:r>
            <a:r>
              <a:rPr lang="ko-KR" altLang="en-US" sz="28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하나의 우선순위 큐에 최종 </a:t>
            </a:r>
            <a:r>
              <a:rPr lang="en-US" altLang="ko-KR" sz="2800" dirty="0" err="1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만들어줌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89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나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레코드를 출력하는 부분이 없다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!?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0624" y="1483744"/>
            <a:ext cx="10923373" cy="24412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기존에는 하나의 레코드를 만들고 바로 </a:t>
            </a:r>
            <a:r>
              <a:rPr lang="en-US" altLang="ko-KR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Context.write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수행했음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endParaRPr lang="en-US" altLang="ko-KR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Context.write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호출하여 레코드를 출력하는 부분이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map, reduce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메서드에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없음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 레코드들이 모두 소진되어야 </a:t>
            </a:r>
            <a:r>
              <a:rPr lang="en-US" altLang="ko-KR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우선순위 큐가 완성되기 때문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endParaRPr lang="en-US" altLang="ko-KR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 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데이터를 소진하는 동안에 우선순위 큐는 계속 변할 수 있다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algn="l">
              <a:lnSpc>
                <a:spcPct val="100000"/>
              </a:lnSpc>
            </a:pPr>
            <a:endParaRPr lang="en-US" altLang="ko-KR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 레코드를 모두 소진했을 때 호출되는 </a:t>
            </a:r>
            <a:r>
              <a:rPr lang="en-US" altLang="ko-KR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CleanUp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메서드를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이용하자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28" y="4114801"/>
            <a:ext cx="8601178" cy="1026542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81099" y="5141342"/>
            <a:ext cx="10923373" cy="9201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큐에있는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모든 레코드가 소진될 때 까지 </a:t>
            </a:r>
            <a:endParaRPr lang="en-US" altLang="ko-KR" sz="28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레코드 하나씩 꺼내와서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Context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Write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하는 </a:t>
            </a:r>
            <a:r>
              <a:rPr lang="ko-KR" altLang="en-US" sz="28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반복문을</a:t>
            </a:r>
            <a:r>
              <a:rPr lang="ko-KR" altLang="en-US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수행</a:t>
            </a:r>
            <a:r>
              <a:rPr lang="en-US" altLang="ko-KR" sz="28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1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185737"/>
            <a:ext cx="77057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2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19476" y="2712646"/>
            <a:ext cx="10154652" cy="952521"/>
          </a:xfrm>
        </p:spPr>
        <p:txBody>
          <a:bodyPr>
            <a:normAutofit fontScale="90000"/>
          </a:bodyPr>
          <a:lstStyle/>
          <a:p>
            <a:r>
              <a:rPr lang="ko-KR" altLang="en-US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자기 소개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7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2090737"/>
            <a:ext cx="77247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2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19476" y="2712646"/>
            <a:ext cx="10154652" cy="952521"/>
          </a:xfrm>
        </p:spPr>
        <p:txBody>
          <a:bodyPr>
            <a:normAutofit fontScale="90000"/>
          </a:bodyPr>
          <a:lstStyle/>
          <a:p>
            <a:r>
              <a:rPr lang="en-US" altLang="ko-KR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 Trigram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19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CountTrigram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0624" y="1981197"/>
            <a:ext cx="10923373" cy="433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기본적으로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동일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1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는 한 개의 단어 단위로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CountTrigram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은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연속된 세 개의 단어를 하나의 단어로 보고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</a:t>
            </a:r>
          </a:p>
          <a:p>
            <a:pPr algn="l">
              <a:lnSpc>
                <a:spcPct val="11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저자가 아예 </a:t>
            </a: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까지 연결하는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 Chaining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보여줍니다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연속된 </a:t>
            </a:r>
            <a:r>
              <a:rPr lang="ko-KR" altLang="en-US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세개의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단어 빈도수를 세고 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빈도수 기준 상위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단어를 표시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048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CountTrigram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0625" y="1981197"/>
            <a:ext cx="4569512" cy="433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Hello My Name is </a:t>
            </a: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Sunmin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 algn="l">
              <a:lnSpc>
                <a:spcPct val="110000"/>
              </a:lnSpc>
            </a:pP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Hello		1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My		1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Name	1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Is		1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Sunmin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1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718926" y="1981197"/>
            <a:ext cx="4569512" cy="4333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CountTrigram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 algn="l">
              <a:lnSpc>
                <a:spcPct val="110000"/>
              </a:lnSpc>
            </a:pP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Hello My Name	1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My Name is		1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Name is </a:t>
            </a: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Sunmin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1</a:t>
            </a:r>
          </a:p>
        </p:txBody>
      </p:sp>
    </p:spTree>
    <p:extLst>
      <p:ext uri="{BB962C8B-B14F-4D97-AF65-F5344CB8AC3E}">
        <p14:creationId xmlns:p14="http://schemas.microsoft.com/office/powerpoint/2010/main" val="117954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 Class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7709139" y="1992701"/>
            <a:ext cx="4208760" cy="227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24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 라인을 토큰으로 나눔</a:t>
            </a:r>
            <a:r>
              <a:rPr lang="en-US" altLang="ko-KR" sz="24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10000"/>
              </a:lnSpc>
            </a:pPr>
            <a:r>
              <a:rPr lang="ko-KR" altLang="en-US" sz="24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첫 번째 토큰을 </a:t>
            </a:r>
            <a:r>
              <a:rPr lang="en-US" altLang="ko-KR" sz="24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firstToken</a:t>
            </a:r>
            <a:r>
              <a:rPr lang="ko-KR" altLang="en-US" sz="24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저장</a:t>
            </a:r>
            <a:endParaRPr lang="en-US" altLang="ko-KR" sz="24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24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두 번째 토큰을 </a:t>
            </a:r>
            <a:r>
              <a:rPr lang="en-US" altLang="ko-KR" sz="24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secondToken</a:t>
            </a:r>
            <a:r>
              <a:rPr lang="ko-KR" altLang="en-US" sz="24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저장</a:t>
            </a:r>
            <a:endParaRPr lang="en-US" altLang="ko-KR" sz="2400" dirty="0" smtClean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endParaRPr lang="en-US" altLang="ko-KR" sz="24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24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세번째</a:t>
            </a:r>
            <a:r>
              <a:rPr lang="ko-KR" altLang="en-US" sz="24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토큰부터 마지막 토큰까지 반복</a:t>
            </a:r>
            <a:r>
              <a:rPr lang="en-US" altLang="ko-KR" sz="24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24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37" y="1740020"/>
            <a:ext cx="7315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8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 Class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66029" y="621100"/>
            <a:ext cx="5882485" cy="1220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    Hello   My   Name   is   </a:t>
            </a:r>
            <a:r>
              <a:rPr lang="en-US" altLang="ko-KR" sz="2800" dirty="0" err="1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Sunmin</a:t>
            </a:r>
            <a:endParaRPr lang="en-US" altLang="ko-KR" sz="28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   first        second        third</a:t>
            </a:r>
          </a:p>
          <a:p>
            <a:endParaRPr lang="en-US" altLang="ko-KR" sz="1600" dirty="0" smtClean="0">
              <a:solidFill>
                <a:srgbClr val="FF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First + second + third = </a:t>
            </a:r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Hello My Name</a:t>
            </a: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{ Hello My Name , 1 } </a:t>
            </a:r>
            <a:r>
              <a:rPr lang="ko-KR" altLang="en-US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</a:t>
            </a:r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66028" y="2649508"/>
            <a:ext cx="5882485" cy="1220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    Hello   My   Name   is   </a:t>
            </a:r>
            <a:r>
              <a:rPr lang="en-US" altLang="ko-KR" sz="2800" dirty="0" err="1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Sunmin</a:t>
            </a:r>
            <a:endParaRPr lang="en-US" altLang="ko-KR" sz="28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                    first       second      third</a:t>
            </a:r>
          </a:p>
          <a:p>
            <a:endParaRPr lang="en-US" altLang="ko-KR" sz="1600" dirty="0" smtClean="0">
              <a:solidFill>
                <a:srgbClr val="FF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First + second + third = </a:t>
            </a:r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My Name is</a:t>
            </a: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{ My Name is , 1 } </a:t>
            </a:r>
            <a:r>
              <a:rPr lang="ko-KR" altLang="en-US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</a:t>
            </a:r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66028" y="4677916"/>
            <a:ext cx="5882485" cy="1220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    Hello   My   Name   is   </a:t>
            </a:r>
            <a:r>
              <a:rPr lang="en-US" altLang="ko-KR" sz="2800" dirty="0" err="1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Sunmin</a:t>
            </a:r>
            <a:endParaRPr lang="en-US" altLang="ko-KR" sz="28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                                            first      second       third</a:t>
            </a:r>
          </a:p>
          <a:p>
            <a:endParaRPr lang="en-US" altLang="ko-KR" sz="1600" dirty="0" smtClean="0">
              <a:solidFill>
                <a:srgbClr val="FF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First + second + third = </a:t>
            </a:r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Name is </a:t>
            </a:r>
            <a:r>
              <a:rPr lang="en-US" altLang="ko-KR" sz="1600" dirty="0" err="1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Sunmin</a:t>
            </a:r>
            <a:endParaRPr lang="en-US" altLang="ko-KR" sz="16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{ Name is </a:t>
            </a:r>
            <a:r>
              <a:rPr lang="en-US" altLang="ko-KR" sz="1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Sunmin</a:t>
            </a:r>
            <a:r>
              <a:rPr lang="en-US" altLang="ko-KR" sz="1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, 1 } </a:t>
            </a:r>
            <a:r>
              <a:rPr lang="ko-KR" altLang="en-US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</a:t>
            </a:r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</a:t>
            </a:r>
            <a:r>
              <a:rPr lang="en-US" altLang="ko-KR" sz="1600" dirty="0" smtClean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sz="1400" dirty="0" smtClean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65962" y="474453"/>
            <a:ext cx="2725947" cy="681487"/>
          </a:xfrm>
          <a:prstGeom prst="rect">
            <a:avLst/>
          </a:prstGeom>
          <a:noFill/>
          <a:ln w="28575">
            <a:solidFill>
              <a:srgbClr val="30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071A9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06243" y="2459727"/>
            <a:ext cx="2424022" cy="681487"/>
          </a:xfrm>
          <a:prstGeom prst="rect">
            <a:avLst/>
          </a:prstGeom>
          <a:noFill/>
          <a:ln w="28575">
            <a:solidFill>
              <a:srgbClr val="30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071A9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05622" y="4456981"/>
            <a:ext cx="2875472" cy="681487"/>
          </a:xfrm>
          <a:prstGeom prst="rect">
            <a:avLst/>
          </a:prstGeom>
          <a:noFill/>
          <a:ln w="28575">
            <a:solidFill>
              <a:srgbClr val="3071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071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 Class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9729" y="1587259"/>
            <a:ext cx="10972800" cy="227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en-US" altLang="ko-KR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</a:t>
            </a:r>
            <a:r>
              <a:rPr lang="en-US" altLang="ko-KR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r>
              <a:rPr lang="ko-KR" altLang="en-US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동일합니다</a:t>
            </a:r>
            <a:r>
              <a:rPr lang="en-US" altLang="ko-KR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endParaRPr lang="en-US" altLang="ko-KR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9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Chaning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9729" y="1587259"/>
            <a:ext cx="10972800" cy="227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CountTrigram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결과를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인풋으로 한번에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Run !</a:t>
            </a:r>
          </a:p>
          <a:p>
            <a:pPr algn="l">
              <a:lnSpc>
                <a:spcPct val="110000"/>
              </a:lnSpc>
            </a:pPr>
            <a:endParaRPr lang="en-US" altLang="ko-KR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개의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한번에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  ( 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연쇄 호출 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78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Chaning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-  Main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33" y="1425156"/>
            <a:ext cx="5457825" cy="3162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544" y="1301331"/>
            <a:ext cx="4667250" cy="3409950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206131" y="2355011"/>
            <a:ext cx="1388853" cy="651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2907102" y="4028536"/>
            <a:ext cx="13457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512061" y="3758241"/>
            <a:ext cx="134572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3735238" y="4028537"/>
            <a:ext cx="2653880" cy="125082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6389118" y="3758242"/>
            <a:ext cx="3496754" cy="152112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2825243" y="5792100"/>
            <a:ext cx="8803165" cy="6038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Main</a:t>
            </a:r>
            <a:r>
              <a:rPr lang="ko-KR" altLang="en-US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에서 </a:t>
            </a:r>
            <a:r>
              <a:rPr lang="ko-KR" altLang="en-US" sz="32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두개의</a:t>
            </a:r>
            <a:r>
              <a:rPr lang="ko-KR" altLang="en-US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</a:t>
            </a:r>
            <a:r>
              <a:rPr lang="ko-KR" altLang="en-US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실행하고</a:t>
            </a:r>
            <a:r>
              <a:rPr lang="en-US" altLang="ko-KR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</a:p>
          <a:p>
            <a:pPr algn="l"/>
            <a:r>
              <a:rPr lang="ko-KR" altLang="en-US" sz="32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첫번째</a:t>
            </a:r>
            <a:r>
              <a:rPr lang="ko-KR" altLang="en-US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</a:t>
            </a:r>
            <a:r>
              <a:rPr lang="ko-KR" altLang="en-US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</a:t>
            </a:r>
            <a:r>
              <a:rPr lang="en-US" altLang="ko-KR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Output</a:t>
            </a:r>
            <a:r>
              <a:rPr lang="ko-KR" altLang="en-US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</a:t>
            </a:r>
            <a:r>
              <a:rPr lang="ko-KR" altLang="en-US" sz="32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두번째</a:t>
            </a:r>
            <a:r>
              <a:rPr lang="ko-KR" altLang="en-US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</a:t>
            </a:r>
            <a:r>
              <a:rPr lang="ko-KR" altLang="en-US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</a:t>
            </a:r>
            <a:r>
              <a:rPr lang="en-US" altLang="ko-KR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Input</a:t>
            </a:r>
            <a:r>
              <a:rPr lang="ko-KR" altLang="en-US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으로 사용</a:t>
            </a:r>
            <a:r>
              <a:rPr lang="en-US" altLang="ko-KR" sz="32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!</a:t>
            </a:r>
            <a:endParaRPr lang="ko-KR" altLang="en-US" sz="32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11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166" y="2433291"/>
            <a:ext cx="6035526" cy="1906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83" y="9030"/>
            <a:ext cx="3319934" cy="67364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59186" y="9030"/>
            <a:ext cx="2016335" cy="50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24988" y="6236492"/>
            <a:ext cx="2016335" cy="508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15020" y="2800709"/>
            <a:ext cx="2184519" cy="1469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454551" y="2421282"/>
            <a:ext cx="1535502" cy="166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28860" y="254240"/>
            <a:ext cx="2423304" cy="444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 smtClean="0">
                <a:solidFill>
                  <a:schemeClr val="tx1"/>
                </a:solidFill>
              </a:rPr>
              <a:t>CountTrigram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11348599">
            <a:off x="3878818" y="261853"/>
            <a:ext cx="751819" cy="379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549490" y="6136150"/>
            <a:ext cx="2423304" cy="444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 smtClean="0">
                <a:solidFill>
                  <a:schemeClr val="tx1"/>
                </a:solidFill>
              </a:rPr>
              <a:t>TopN</a:t>
            </a:r>
            <a:endParaRPr lang="en-US" altLang="ko-KR" sz="2800" dirty="0" smtClean="0">
              <a:solidFill>
                <a:schemeClr val="tx1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 rot="10317600">
            <a:off x="4140353" y="6249988"/>
            <a:ext cx="751819" cy="379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332444" y="4805430"/>
            <a:ext cx="6339095" cy="444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 smtClean="0">
                <a:solidFill>
                  <a:schemeClr val="tx1"/>
                </a:solidFill>
              </a:rPr>
              <a:t>CountTrigram</a:t>
            </a:r>
            <a:r>
              <a:rPr lang="en-US" altLang="ko-KR" sz="2800" dirty="0" smtClean="0">
                <a:solidFill>
                  <a:schemeClr val="tx1"/>
                </a:solidFill>
              </a:rPr>
              <a:t> &amp; 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TopN</a:t>
            </a:r>
            <a:r>
              <a:rPr lang="en-US" altLang="ko-KR" sz="2800" dirty="0" smtClean="0">
                <a:solidFill>
                  <a:schemeClr val="tx1"/>
                </a:solidFill>
              </a:rPr>
              <a:t> Output</a:t>
            </a:r>
          </a:p>
        </p:txBody>
      </p:sp>
      <p:sp>
        <p:nvSpPr>
          <p:cNvPr id="15" name="오른쪽 화살표 14"/>
          <p:cNvSpPr/>
          <p:nvPr/>
        </p:nvSpPr>
        <p:spPr>
          <a:xfrm rot="13631179">
            <a:off x="5501869" y="4382018"/>
            <a:ext cx="751819" cy="379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7838" y="1128584"/>
            <a:ext cx="10923373" cy="57294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이름 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권선민 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( 26 )</a:t>
            </a:r>
            <a:b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학교 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서울과학기술대학교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전공 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컴퓨터공학과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36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빅데이터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처리 인프라 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 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분산처리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실시간 처리 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 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애정을 가지고 </a:t>
            </a:r>
            <a:r>
              <a:rPr lang="ko-KR" altLang="en-US" sz="36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공부중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Spark, </a:t>
            </a:r>
            <a:r>
              <a:rPr lang="en-US" altLang="ko-KR" sz="36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Cuda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Kafka, HDFS…</a:t>
            </a:r>
            <a:b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유전체 분석 파이프라인을 빠르고 정확하게 구현하는 프로젝트 </a:t>
            </a:r>
            <a:r>
              <a:rPr lang="ko-KR" altLang="en-US" sz="36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진행중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b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유전체 분석에 대한 정보를 얻고자 </a:t>
            </a:r>
            <a:r>
              <a:rPr lang="ko-KR" altLang="en-US" sz="3600" dirty="0" err="1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스터디에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참여하게 됨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b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1"/>
            <a:ext cx="3707027" cy="5931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440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자기 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소개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1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2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19476" y="2712646"/>
            <a:ext cx="10154652" cy="952521"/>
          </a:xfrm>
        </p:spPr>
        <p:txBody>
          <a:bodyPr>
            <a:normAutofit fontScale="90000"/>
          </a:bodyPr>
          <a:lstStyle/>
          <a:p>
            <a:r>
              <a:rPr lang="en-US" altLang="ko-KR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 Citation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60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 Citation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9729" y="1587259"/>
            <a:ext cx="10972800" cy="47445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문서들 간의 연결 관계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인용된 수를 계산하고 이를 상위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개만 보여준다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 </a:t>
            </a: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)              ( </a:t>
            </a:r>
            <a:r>
              <a:rPr lang="en-US" altLang="ko-KR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TopN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)</a:t>
            </a:r>
          </a:p>
          <a:p>
            <a:pPr algn="l">
              <a:lnSpc>
                <a:spcPct val="11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 파일 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2M.SRCID.DSTID</a:t>
            </a:r>
          </a:p>
          <a:p>
            <a:pPr algn="l">
              <a:lnSpc>
                <a:spcPct val="11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소스문서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1ID		</a:t>
            </a:r>
            <a:r>
              <a:rPr lang="ko-KR" altLang="en-US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타겟문서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1ID</a:t>
            </a: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소스문서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2ID		</a:t>
            </a:r>
            <a:r>
              <a:rPr lang="ko-KR" altLang="en-US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타겟문서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2ID</a:t>
            </a:r>
          </a:p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소스문서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3ID		</a:t>
            </a:r>
            <a:r>
              <a:rPr lang="ko-KR" altLang="en-US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타겟문서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3ID</a:t>
            </a:r>
          </a:p>
        </p:txBody>
      </p:sp>
    </p:spTree>
    <p:extLst>
      <p:ext uri="{BB962C8B-B14F-4D97-AF65-F5344CB8AC3E}">
        <p14:creationId xmlns:p14="http://schemas.microsoft.com/office/powerpoint/2010/main" val="12747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 Citation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9729" y="1587259"/>
            <a:ext cx="10972800" cy="4718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기본적으로 </a:t>
            </a:r>
            <a:r>
              <a:rPr lang="en-US" altLang="ko-KR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 동일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10000"/>
              </a:lnSpc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워드카운트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단어 수를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</a:t>
            </a:r>
          </a:p>
          <a:p>
            <a:pPr algn="l">
              <a:lnSpc>
                <a:spcPct val="110000"/>
              </a:lnSpc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Citation :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타겟문서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ID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</a:t>
            </a:r>
          </a:p>
          <a:p>
            <a:pPr algn="l">
              <a:lnSpc>
                <a:spcPct val="110000"/>
              </a:lnSpc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입력포맷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KeyValueTextInputFormat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 :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소스문서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ID</a:t>
            </a:r>
          </a:p>
          <a:p>
            <a:pPr algn="l">
              <a:lnSpc>
                <a:spcPct val="110000"/>
              </a:lnSpc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Value :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타겟문서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ID</a:t>
            </a:r>
          </a:p>
          <a:p>
            <a:pPr algn="l">
              <a:lnSpc>
                <a:spcPct val="110000"/>
              </a:lnSpc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출력포맷</a:t>
            </a:r>
            <a:endParaRPr lang="en-US" altLang="ko-KR" sz="20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 :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타겟문서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ID</a:t>
            </a:r>
          </a:p>
          <a:p>
            <a:pPr algn="l">
              <a:lnSpc>
                <a:spcPct val="110000"/>
              </a:lnSpc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Value : 1</a:t>
            </a:r>
          </a:p>
          <a:p>
            <a:pPr algn="l">
              <a:lnSpc>
                <a:spcPct val="110000"/>
              </a:lnSpc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워드카운트의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이용해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타겟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문서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ID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빈도수를 계산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</a:p>
          <a:p>
            <a:pPr algn="l">
              <a:lnSpc>
                <a:spcPct val="110000"/>
              </a:lnSpc>
            </a:pP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=&gt; </a:t>
            </a:r>
            <a:r>
              <a:rPr lang="ko-KR" altLang="en-US" sz="20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타겟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문서 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ID</a:t>
            </a:r>
            <a:r>
              <a:rPr lang="ko-KR" altLang="en-US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빈도수가 높으면 많이 인용된 문서라고 볼 수 있다</a:t>
            </a:r>
            <a:r>
              <a:rPr lang="en-US" altLang="ko-KR" sz="20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195758" y="2145262"/>
            <a:ext cx="1759789" cy="8499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48778" y="1018774"/>
            <a:ext cx="3053751" cy="703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소스문서 </a:t>
            </a:r>
            <a:r>
              <a:rPr lang="en-US" altLang="ko-KR" sz="1600" dirty="0" smtClean="0">
                <a:solidFill>
                  <a:schemeClr val="tx1"/>
                </a:solidFill>
              </a:rPr>
              <a:t>ID ,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타겟문서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ID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548778" y="3418437"/>
            <a:ext cx="3053751" cy="703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타겟문서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ID , 1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10070079" y="1635681"/>
            <a:ext cx="5573" cy="5394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10070079" y="3003175"/>
            <a:ext cx="5573" cy="5394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5480071" y="2133931"/>
            <a:ext cx="1759789" cy="8499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33091" y="1007443"/>
            <a:ext cx="3053751" cy="703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Offset , Word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33091" y="3407106"/>
            <a:ext cx="3053751" cy="703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Word, 1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6354392" y="1624350"/>
            <a:ext cx="5573" cy="5394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6354392" y="2991844"/>
            <a:ext cx="5573" cy="5394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4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128712"/>
            <a:ext cx="82962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3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781175"/>
            <a:ext cx="8524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2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19476" y="2712646"/>
            <a:ext cx="10154652" cy="952521"/>
          </a:xfrm>
        </p:spPr>
        <p:txBody>
          <a:bodyPr>
            <a:normAutofit fontScale="90000"/>
          </a:bodyPr>
          <a:lstStyle/>
          <a:p>
            <a:r>
              <a:rPr lang="en-US" altLang="ko-KR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 ID &amp; Title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14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 ID &amp; Title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9729" y="1587258"/>
            <a:ext cx="10972800" cy="48480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 Citation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 결과는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ko-KR" altLang="en-US" sz="2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문서</a:t>
            </a:r>
            <a:r>
              <a:rPr lang="en-US" altLang="ko-KR" sz="2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ID	</a:t>
            </a:r>
            <a:r>
              <a:rPr lang="ko-KR" altLang="en-US" sz="2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빈도수</a:t>
            </a:r>
            <a:endParaRPr lang="en-US" altLang="ko-KR" sz="2600" i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71500" indent="-571500" algn="l">
              <a:lnSpc>
                <a:spcPct val="110000"/>
              </a:lnSpc>
              <a:buFont typeface="Symbol" panose="05050102010706020507" pitchFamily="18" charset="2"/>
              <a:buChar char="Þ"/>
            </a:pPr>
            <a:r>
              <a:rPr lang="ko-KR" altLang="en-US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문서 </a:t>
            </a:r>
            <a:r>
              <a:rPr lang="en-US" altLang="ko-KR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ID</a:t>
            </a:r>
            <a:r>
              <a:rPr lang="ko-KR" altLang="en-US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어떤 문서인지 알 수 없음</a:t>
            </a:r>
            <a:r>
              <a:rPr lang="en-US" altLang="ko-KR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marL="571500" indent="-571500" algn="l">
              <a:lnSpc>
                <a:spcPct val="110000"/>
              </a:lnSpc>
              <a:buFont typeface="Symbol" panose="05050102010706020507" pitchFamily="18" charset="2"/>
              <a:buChar char="Þ"/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71500" indent="-571500" algn="l">
              <a:lnSpc>
                <a:spcPct val="110000"/>
              </a:lnSpc>
              <a:buFont typeface="Symbol" panose="05050102010706020507" pitchFamily="18" charset="2"/>
              <a:buChar char="Þ"/>
            </a:pP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2M.TITLE.ID</a:t>
            </a:r>
          </a:p>
          <a:p>
            <a:pPr algn="l">
              <a:lnSpc>
                <a:spcPct val="110000"/>
              </a:lnSpc>
            </a:pPr>
            <a:r>
              <a:rPr lang="ko-KR" altLang="en-US" sz="2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문서</a:t>
            </a:r>
            <a:r>
              <a:rPr lang="en-US" altLang="ko-KR" sz="2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ID	</a:t>
            </a:r>
            <a:r>
              <a:rPr lang="ko-KR" altLang="en-US" sz="2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문서</a:t>
            </a:r>
            <a:r>
              <a:rPr lang="en-US" altLang="ko-KR" sz="2600" i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TITLE</a:t>
            </a:r>
          </a:p>
          <a:p>
            <a:pPr algn="l">
              <a:lnSpc>
                <a:spcPct val="110000"/>
              </a:lnSpc>
            </a:pP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l">
              <a:lnSpc>
                <a:spcPct val="110000"/>
              </a:lnSpc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Input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</a:t>
            </a:r>
            <a:r>
              <a:rPr lang="ko-KR" altLang="en-US" sz="3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두개</a:t>
            </a: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Count Citation </a:t>
            </a:r>
            <a:r>
              <a:rPr lang="ko-KR" altLang="en-US" sz="3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과 </a:t>
            </a:r>
            <a:r>
              <a:rPr lang="en-US" altLang="ko-KR" sz="3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2M.TITLE.ID</a:t>
            </a:r>
          </a:p>
          <a:p>
            <a:pPr algn="l">
              <a:lnSpc>
                <a:spcPct val="110000"/>
              </a:lnSpc>
            </a:pPr>
            <a:r>
              <a:rPr lang="en-US" altLang="ko-KR" sz="3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=&gt;</a:t>
            </a:r>
            <a:r>
              <a:rPr lang="ko-KR" altLang="en-US" sz="3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각각의 파일에 대해 다른 </a:t>
            </a:r>
            <a:r>
              <a:rPr lang="en-US" altLang="ko-KR" sz="3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</a:t>
            </a:r>
            <a:r>
              <a:rPr lang="ko-KR" altLang="en-US" sz="3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적용한다</a:t>
            </a:r>
            <a:r>
              <a:rPr lang="en-US" altLang="ko-KR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50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Job ID &amp; Title – Join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전략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52928" y="2218774"/>
            <a:ext cx="1770013" cy="625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11060" y="923026"/>
            <a:ext cx="3071492" cy="808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 2M.TITLE.ID &gt;</a:t>
            </a:r>
          </a:p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>
                <a:solidFill>
                  <a:schemeClr val="tx1"/>
                </a:solidFill>
              </a:rPr>
              <a:t>TITLE 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 </a:t>
            </a:r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11060" y="3331685"/>
            <a:ext cx="3071492" cy="517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ID ,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TITLE    </a:t>
            </a:r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337935" y="1779072"/>
            <a:ext cx="31" cy="3972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337904" y="2934407"/>
            <a:ext cx="31" cy="3972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955916" y="2218774"/>
            <a:ext cx="1770013" cy="625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14048" y="923026"/>
            <a:ext cx="3071492" cy="808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&lt;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CountCitation</a:t>
            </a:r>
            <a:r>
              <a:rPr lang="en-US" altLang="ko-KR" sz="1600" dirty="0" smtClean="0">
                <a:solidFill>
                  <a:schemeClr val="tx1"/>
                </a:solidFill>
              </a:rPr>
              <a:t> Output &gt;</a:t>
            </a:r>
          </a:p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ID , </a:t>
            </a:r>
            <a:r>
              <a:rPr lang="ko-KR" altLang="en-US" sz="1600" dirty="0" smtClean="0">
                <a:solidFill>
                  <a:schemeClr val="tx1"/>
                </a:solidFill>
              </a:rPr>
              <a:t>인용수</a:t>
            </a:r>
            <a:r>
              <a:rPr lang="en-US" altLang="ko-KR" sz="1600" dirty="0" smtClean="0">
                <a:solidFill>
                  <a:schemeClr val="tx1"/>
                </a:solidFill>
              </a:rPr>
              <a:t>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14048" y="3331685"/>
            <a:ext cx="3071492" cy="517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ID , </a:t>
            </a:r>
            <a:r>
              <a:rPr lang="ko-KR" altLang="en-US" sz="1600" dirty="0" smtClean="0">
                <a:solidFill>
                  <a:schemeClr val="tx1"/>
                </a:solidFill>
              </a:rPr>
              <a:t>인용수    </a:t>
            </a:r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r>
              <a:rPr lang="en-US" altLang="ko-KR" sz="1600" dirty="0" smtClean="0">
                <a:solidFill>
                  <a:schemeClr val="tx1"/>
                </a:solidFill>
              </a:rPr>
              <a:t>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7840923" y="1779072"/>
            <a:ext cx="31" cy="3972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7840892" y="2934407"/>
            <a:ext cx="31" cy="3972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882552" y="4691680"/>
            <a:ext cx="1770013" cy="625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Reducer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619701" y="3776921"/>
            <a:ext cx="1262851" cy="91475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6652565" y="3776921"/>
            <a:ext cx="1226649" cy="91475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194397" y="5518104"/>
            <a:ext cx="3071492" cy="517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ID ,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TITLE , </a:t>
            </a:r>
            <a:r>
              <a:rPr lang="ko-KR" altLang="en-US" sz="1600" dirty="0" smtClean="0">
                <a:solidFill>
                  <a:schemeClr val="tx1"/>
                </a:solidFill>
              </a:rPr>
              <a:t>인용수 </a:t>
            </a:r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                  </a:t>
            </a:r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r>
              <a:rPr lang="ko-KR" altLang="en-US" sz="1600" dirty="0" smtClean="0">
                <a:solidFill>
                  <a:srgbClr val="FF0000"/>
                </a:solidFill>
              </a:rPr>
              <a:t>번        </a:t>
            </a:r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r>
              <a:rPr lang="ko-KR" altLang="en-US" sz="1600" dirty="0" smtClean="0">
                <a:solidFill>
                  <a:srgbClr val="FF0000"/>
                </a:solidFill>
              </a:rPr>
              <a:t>번   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Main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MultipleInputs</a:t>
            </a:r>
            <a:r>
              <a:rPr lang="en-US" altLang="ko-KR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6" y="1242141"/>
            <a:ext cx="8100743" cy="53311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7854" y="1966822"/>
            <a:ext cx="3767497" cy="621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7853" y="4896928"/>
            <a:ext cx="7959936" cy="6211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88033" y="1712104"/>
            <a:ext cx="3053751" cy="703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Input Path 2</a:t>
            </a:r>
            <a:r>
              <a:rPr lang="ko-KR" altLang="en-US" sz="1600" dirty="0" smtClean="0">
                <a:solidFill>
                  <a:srgbClr val="FF0000"/>
                </a:solidFill>
              </a:rPr>
              <a:t>개와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</a:rPr>
              <a:t>Output Path 1</a:t>
            </a:r>
            <a:r>
              <a:rPr lang="ko-KR" altLang="en-US" sz="1600" dirty="0" smtClean="0">
                <a:solidFill>
                  <a:srgbClr val="FF0000"/>
                </a:solidFill>
              </a:rPr>
              <a:t>개를 저장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45192" y="4181295"/>
            <a:ext cx="4942935" cy="703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rgbClr val="FF0000"/>
                </a:solidFill>
              </a:rPr>
              <a:t>MultipleInputs</a:t>
            </a:r>
            <a:r>
              <a:rPr lang="ko-KR" altLang="en-US" sz="1600" dirty="0" smtClean="0">
                <a:solidFill>
                  <a:srgbClr val="FF0000"/>
                </a:solidFill>
              </a:rPr>
              <a:t>를 사용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입력 파일</a:t>
            </a:r>
            <a:r>
              <a:rPr lang="en-US" altLang="ko-KR" sz="1600" dirty="0" smtClean="0">
                <a:solidFill>
                  <a:srgbClr val="FF0000"/>
                </a:solidFill>
              </a:rPr>
              <a:t>, </a:t>
            </a:r>
            <a:r>
              <a:rPr lang="ko-KR" altLang="en-US" sz="1600" dirty="0" smtClean="0">
                <a:solidFill>
                  <a:srgbClr val="FF0000"/>
                </a:solidFill>
              </a:rPr>
              <a:t>입력포맷</a:t>
            </a:r>
            <a:r>
              <a:rPr lang="en-US" altLang="ko-KR" sz="1600" dirty="0" smtClean="0">
                <a:solidFill>
                  <a:srgbClr val="FF0000"/>
                </a:solidFill>
              </a:rPr>
              <a:t>,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</a:rPr>
              <a:t>Mapper</a:t>
            </a:r>
            <a:r>
              <a:rPr lang="ko-KR" altLang="en-US" sz="1600" dirty="0" smtClean="0">
                <a:solidFill>
                  <a:srgbClr val="FF0000"/>
                </a:solidFill>
              </a:rPr>
              <a:t>를 인자로 전달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입력 파일에 따른 인풋 포맷과 </a:t>
            </a:r>
            <a:r>
              <a:rPr lang="en-US" altLang="ko-KR" sz="1600" dirty="0" smtClean="0">
                <a:solidFill>
                  <a:srgbClr val="FF0000"/>
                </a:solidFill>
              </a:rPr>
              <a:t>Mapper</a:t>
            </a:r>
            <a:r>
              <a:rPr lang="ko-KR" altLang="en-US" sz="1600" dirty="0" smtClean="0">
                <a:solidFill>
                  <a:srgbClr val="FF0000"/>
                </a:solidFill>
              </a:rPr>
              <a:t>가 정해짐</a:t>
            </a:r>
            <a:r>
              <a:rPr lang="en-US" altLang="ko-KR" sz="1600" dirty="0" smtClean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60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Mapper1, Mapper2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616461" y="305155"/>
            <a:ext cx="2764931" cy="767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간단합니다</a:t>
            </a:r>
            <a:r>
              <a:rPr lang="en-US" altLang="ko-KR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!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2" y="1981840"/>
            <a:ext cx="9401175" cy="1600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3" y="4746685"/>
            <a:ext cx="9401175" cy="160020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31643" y="1358737"/>
            <a:ext cx="3424686" cy="621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2M.TITLE.ID </a:t>
            </a:r>
            <a:r>
              <a:rPr lang="ko-KR" altLang="en-US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대한 </a:t>
            </a:r>
            <a:r>
              <a:rPr lang="en-US" altLang="ko-KR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31643" y="4125584"/>
            <a:ext cx="3424686" cy="621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altLang="ko-KR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Citation </a:t>
            </a:r>
            <a:r>
              <a:rPr lang="ko-KR" altLang="en-US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결과파일에 대한 </a:t>
            </a:r>
            <a:r>
              <a:rPr lang="en-US" altLang="ko-KR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Mapper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556329" y="2739132"/>
            <a:ext cx="946659" cy="215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556329" y="5495026"/>
            <a:ext cx="946659" cy="189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53474" y="1106197"/>
            <a:ext cx="1770013" cy="625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111606" y="101481"/>
            <a:ext cx="3071492" cy="517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>
                <a:solidFill>
                  <a:schemeClr val="tx1"/>
                </a:solidFill>
              </a:rPr>
              <a:t>TITLE 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ID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111606" y="2219108"/>
            <a:ext cx="3071492" cy="517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ID ,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TITLE    </a:t>
            </a:r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0638481" y="666495"/>
            <a:ext cx="31" cy="3972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0638450" y="1821830"/>
            <a:ext cx="31" cy="3972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9762376" y="5130300"/>
            <a:ext cx="1770013" cy="625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120508" y="4276358"/>
            <a:ext cx="3071492" cy="366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ID , </a:t>
            </a:r>
            <a:r>
              <a:rPr lang="ko-KR" altLang="en-US" sz="1600" dirty="0" smtClean="0">
                <a:solidFill>
                  <a:schemeClr val="tx1"/>
                </a:solidFill>
              </a:rPr>
              <a:t>인용수</a:t>
            </a:r>
            <a:r>
              <a:rPr lang="en-US" altLang="ko-KR" sz="1600" dirty="0" smtClean="0">
                <a:solidFill>
                  <a:schemeClr val="tx1"/>
                </a:solidFill>
              </a:rPr>
              <a:t>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120508" y="6243211"/>
            <a:ext cx="3071492" cy="517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ID , </a:t>
            </a:r>
            <a:r>
              <a:rPr lang="ko-KR" altLang="en-US" sz="1600" dirty="0" smtClean="0">
                <a:solidFill>
                  <a:schemeClr val="tx1"/>
                </a:solidFill>
              </a:rPr>
              <a:t>인용수    </a:t>
            </a:r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r>
              <a:rPr lang="en-US" altLang="ko-KR" sz="1600" dirty="0" smtClean="0">
                <a:solidFill>
                  <a:schemeClr val="tx1"/>
                </a:solidFill>
              </a:rPr>
              <a:t>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10647383" y="4690598"/>
            <a:ext cx="31" cy="3972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0647352" y="5845933"/>
            <a:ext cx="31" cy="3972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6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2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19476" y="2712646"/>
            <a:ext cx="10154652" cy="952521"/>
          </a:xfrm>
        </p:spPr>
        <p:txBody>
          <a:bodyPr>
            <a:normAutofit fontScale="90000"/>
          </a:bodyPr>
          <a:lstStyle/>
          <a:p>
            <a:r>
              <a:rPr lang="ko-KR" altLang="en-US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테스트 환경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71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60385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7" y="1328109"/>
            <a:ext cx="7467600" cy="5219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425925" y="664069"/>
            <a:ext cx="4469902" cy="517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Key   :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ID </a:t>
            </a: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Value : { </a:t>
            </a:r>
            <a:r>
              <a:rPr lang="ko-KR" altLang="en-US" sz="1600" dirty="0" smtClean="0">
                <a:solidFill>
                  <a:schemeClr val="tx1"/>
                </a:solidFill>
              </a:rPr>
              <a:t>문서</a:t>
            </a:r>
            <a:r>
              <a:rPr lang="en-US" altLang="ko-KR" sz="1600" dirty="0" smtClean="0">
                <a:solidFill>
                  <a:schemeClr val="tx1"/>
                </a:solidFill>
              </a:rPr>
              <a:t>TITLE    </a:t>
            </a:r>
            <a:r>
              <a:rPr lang="en-US" altLang="ko-KR" sz="1600" dirty="0" smtClean="0">
                <a:solidFill>
                  <a:srgbClr val="FF0000"/>
                </a:solidFill>
              </a:rPr>
              <a:t>1</a:t>
            </a:r>
            <a:r>
              <a:rPr lang="en-US" altLang="ko-KR" sz="1600" dirty="0" smtClean="0">
                <a:solidFill>
                  <a:schemeClr val="tx1"/>
                </a:solidFill>
              </a:rPr>
              <a:t> , </a:t>
            </a:r>
            <a:r>
              <a:rPr lang="ko-KR" altLang="en-US" sz="1600" dirty="0" smtClean="0">
                <a:solidFill>
                  <a:schemeClr val="tx1"/>
                </a:solidFill>
              </a:rPr>
              <a:t>인용수   </a:t>
            </a:r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r>
              <a:rPr lang="en-US" altLang="ko-KR" sz="1600" dirty="0" smtClean="0">
                <a:solidFill>
                  <a:schemeClr val="tx1"/>
                </a:solidFill>
              </a:rPr>
              <a:t> 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17874" y="2769356"/>
            <a:ext cx="3644640" cy="425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Tokens[0] = “</a:t>
            </a:r>
            <a:r>
              <a:rPr lang="ko-KR" altLang="en-US" sz="1600" dirty="0" smtClean="0">
                <a:solidFill>
                  <a:srgbClr val="FF0000"/>
                </a:solidFill>
              </a:rPr>
              <a:t>문서</a:t>
            </a:r>
            <a:r>
              <a:rPr lang="en-US" altLang="ko-KR" sz="1600" dirty="0" smtClean="0">
                <a:solidFill>
                  <a:srgbClr val="FF0000"/>
                </a:solidFill>
              </a:rPr>
              <a:t>TITLE”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Tokens[1] = “1”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817874" y="3387306"/>
            <a:ext cx="3644640" cy="425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Tokens[0] = “</a:t>
            </a:r>
            <a:r>
              <a:rPr lang="ko-KR" altLang="en-US" sz="1600" dirty="0" smtClean="0">
                <a:solidFill>
                  <a:srgbClr val="FF0000"/>
                </a:solidFill>
              </a:rPr>
              <a:t>인용수</a:t>
            </a:r>
            <a:r>
              <a:rPr lang="en-US" altLang="ko-KR" sz="1600" dirty="0" smtClean="0">
                <a:solidFill>
                  <a:srgbClr val="FF0000"/>
                </a:solidFill>
              </a:rPr>
              <a:t>”</a:t>
            </a:r>
          </a:p>
          <a:p>
            <a:r>
              <a:rPr lang="en-US" altLang="ko-KR" sz="1600" dirty="0" smtClean="0">
                <a:solidFill>
                  <a:srgbClr val="FF0000"/>
                </a:solidFill>
              </a:rPr>
              <a:t>Tokens[1] = “2”</a:t>
            </a:r>
          </a:p>
        </p:txBody>
      </p:sp>
    </p:spTree>
    <p:extLst>
      <p:ext uri="{BB962C8B-B14F-4D97-AF65-F5344CB8AC3E}">
        <p14:creationId xmlns:p14="http://schemas.microsoft.com/office/powerpoint/2010/main" val="23357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819275"/>
            <a:ext cx="73342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6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2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19476" y="2712646"/>
            <a:ext cx="10154652" cy="952521"/>
          </a:xfrm>
        </p:spPr>
        <p:txBody>
          <a:bodyPr>
            <a:normAutofit fontScale="90000"/>
          </a:bodyPr>
          <a:lstStyle/>
          <a:p>
            <a:r>
              <a:rPr lang="ko-KR" altLang="en-US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감사합니다</a:t>
            </a:r>
            <a:r>
              <a:rPr lang="en-US" altLang="ko-KR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!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4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8362" y="1702267"/>
            <a:ext cx="5169600" cy="3877200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0" y="1"/>
            <a:ext cx="3707027" cy="5931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테스트 환경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591175" y="2304921"/>
            <a:ext cx="6873961" cy="2671891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PC 1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 Name Node(Hadoop)</a:t>
            </a:r>
            <a:b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Jetson TK1 Board 2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역할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Data Node(Hadoop)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0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1"/>
            <a:ext cx="3707027" cy="5931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테스트 환경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285875"/>
            <a:ext cx="8963025" cy="4629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1628775"/>
            <a:ext cx="3409950" cy="39433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9062" y="3441940"/>
            <a:ext cx="8334825" cy="310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7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02" y="0"/>
            <a:ext cx="12192000" cy="6858000"/>
          </a:xfrm>
          <a:prstGeom prst="rect">
            <a:avLst/>
          </a:prstGeom>
          <a:solidFill>
            <a:srgbClr val="3071A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19476" y="2712646"/>
            <a:ext cx="10154652" cy="952521"/>
          </a:xfrm>
        </p:spPr>
        <p:txBody>
          <a:bodyPr>
            <a:normAutofit fontScale="90000"/>
          </a:bodyPr>
          <a:lstStyle/>
          <a:p>
            <a:r>
              <a:rPr lang="en-US" altLang="ko-KR" sz="7200" dirty="0" smtClean="0">
                <a:solidFill>
                  <a:schemeClr val="bg1">
                    <a:lumMod val="9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WordCount2</a:t>
            </a:r>
            <a:endParaRPr lang="ko-KR" altLang="en-US" sz="7200" dirty="0">
              <a:solidFill>
                <a:schemeClr val="bg1">
                  <a:lumMod val="9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2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3167" y="319175"/>
            <a:ext cx="10923373" cy="1216325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</a:t>
            </a:r>
            <a:r>
              <a:rPr lang="en-US" altLang="ko-KR" sz="3600" dirty="0" err="1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와의 차이점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/>
            </a:r>
            <a:b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en-US" altLang="ko-KR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Reducer</a:t>
            </a:r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</a:t>
            </a:r>
            <a:r>
              <a:rPr lang="ko-KR" altLang="en-US" sz="3600" dirty="0" err="1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컴바이너로</a:t>
            </a:r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이용해서 각 </a:t>
            </a:r>
            <a:r>
              <a:rPr lang="ko-KR" altLang="en-US" sz="3600" dirty="0" err="1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맵퍼의</a:t>
            </a:r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output</a:t>
            </a:r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한번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Combine </a:t>
            </a:r>
            <a:r>
              <a:rPr lang="ko-KR" altLang="en-US" sz="3600" dirty="0" err="1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한뒤</a:t>
            </a:r>
            <a:r>
              <a:rPr lang="ko-KR" altLang="en-US" sz="3600" dirty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600" dirty="0" smtClean="0">
                <a:solidFill>
                  <a:srgbClr val="3071A9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Reduce</a:t>
            </a:r>
            <a:endParaRPr lang="ko-KR" altLang="en-US" sz="3600" dirty="0">
              <a:solidFill>
                <a:srgbClr val="3071A9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139351" y="2127482"/>
            <a:ext cx="914399" cy="382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39350" y="2961369"/>
            <a:ext cx="914399" cy="382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24733" y="2510279"/>
            <a:ext cx="1107056" cy="382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Reducer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48639" y="1919008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B,1 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48640" y="2727377"/>
            <a:ext cx="603850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B,1 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68876" y="2318880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A,4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B,4 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3847379" y="2615934"/>
            <a:ext cx="1035170" cy="214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39351" y="4464536"/>
            <a:ext cx="914399" cy="382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39350" y="5298423"/>
            <a:ext cx="914399" cy="382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81480" y="4851646"/>
            <a:ext cx="1107056" cy="382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Reducer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8639" y="4256062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B,1 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48640" y="5064431"/>
            <a:ext cx="603850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B,1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B,1 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725623" y="4660247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A,4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B,4 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6104126" y="4957301"/>
            <a:ext cx="1035170" cy="214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312703" y="4464536"/>
            <a:ext cx="1107056" cy="382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Combiner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60017" y="4256062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A,2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B,2 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771176" y="4606679"/>
            <a:ext cx="323498" cy="180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511054" y="1801383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06742" y="2830193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18959" y="4248225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14647" y="5277035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B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12703" y="5277035"/>
            <a:ext cx="1107056" cy="3827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Combiner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60017" y="5068561"/>
            <a:ext cx="603851" cy="808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A,2 }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{ B,2 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3771176" y="5419178"/>
            <a:ext cx="323498" cy="180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8542531" y="2413778"/>
            <a:ext cx="2283008" cy="47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en-US" altLang="ko-KR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ko-KR" altLang="en-US" sz="3600" dirty="0">
              <a:solidFill>
                <a:srgbClr val="FF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9684035" y="4824781"/>
            <a:ext cx="2283008" cy="4792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600" dirty="0" err="1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WordCount</a:t>
            </a:r>
            <a:r>
              <a:rPr lang="en-US" altLang="ko-KR" sz="3600" dirty="0" smtClean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2 </a:t>
            </a:r>
            <a:endParaRPr lang="ko-KR" altLang="en-US" sz="3600" dirty="0">
              <a:solidFill>
                <a:srgbClr val="FF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48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1461</Words>
  <Application>Microsoft Office PowerPoint</Application>
  <PresentationFormat>와이드스크린</PresentationFormat>
  <Paragraphs>379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a옛날목욕탕L</vt:lpstr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자기 소개</vt:lpstr>
      <vt:lpstr>이름 : 권선민 ( 26 ) 학교 : 서울과학기술대학교 전공 : 컴퓨터공학과  빅데이터 처리 인프라 ( 분산처리, 실시간 처리 ) 에 애정을 가지고 공부중  Spark, Cuda, Kafka, HDFS…  유전체 분석 파이프라인을 빠르고 정확하게 구현하는 프로젝트 진행중.  유전체 분석에 대한 정보를 얻고자 스터디에 참여하게 됨. </vt:lpstr>
      <vt:lpstr>테스트 환경</vt:lpstr>
      <vt:lpstr>PC 1대 역할 :  Name Node(Hadoop)  Jetson TK1 Board 2대 역할 : Data Node(Hadoop)</vt:lpstr>
      <vt:lpstr>PowerPoint 프레젠테이션</vt:lpstr>
      <vt:lpstr>WordCount2</vt:lpstr>
      <vt:lpstr>기존 WordCount 와의 차이점 1. Reducer를 컴바이너로 이용해서 각 맵퍼의 output을 한번 Combine 한뒤 Reduce</vt:lpstr>
      <vt:lpstr>기존 WordCount 와의 차이점 2. Input File과 Input Format이 다름.</vt:lpstr>
      <vt:lpstr>기존 WordCount 와의 차이점 3. 유일한 단어의 수 Count</vt:lpstr>
      <vt:lpstr>Main</vt:lpstr>
      <vt:lpstr>Mapper</vt:lpstr>
      <vt:lpstr>Reducer</vt:lpstr>
      <vt:lpstr>PowerPoint 프레젠테이션</vt:lpstr>
      <vt:lpstr>PowerPoint 프레젠테이션</vt:lpstr>
      <vt:lpstr>PowerPoint 프레젠테이션</vt:lpstr>
      <vt:lpstr>TopN</vt:lpstr>
      <vt:lpstr>TopN 전략</vt:lpstr>
      <vt:lpstr>동작</vt:lpstr>
      <vt:lpstr>우선순위 큐?</vt:lpstr>
      <vt:lpstr>큐에 저장할 레코드 클래스 정의</vt:lpstr>
      <vt:lpstr>순서를 정하는데 필요한 Comparator 클래스 정의</vt:lpstr>
      <vt:lpstr>우선순위 큐 생성</vt:lpstr>
      <vt:lpstr>Mapper 와 Reducer에서 Configuration의 TopN 값 얻어오기</vt:lpstr>
      <vt:lpstr>우선선위 큐에 레코드를 삽입하는 insert 함수</vt:lpstr>
      <vt:lpstr>Mapper , Reducer 메소드의 구현</vt:lpstr>
      <vt:lpstr>Mapper나 Reducer에서 레코드를 출력하는 부분이 없다!?</vt:lpstr>
      <vt:lpstr>PowerPoint 프레젠테이션</vt:lpstr>
      <vt:lpstr>PowerPoint 프레젠테이션</vt:lpstr>
      <vt:lpstr>Count Trigram</vt:lpstr>
      <vt:lpstr>CountTrigram</vt:lpstr>
      <vt:lpstr>CountTrigram</vt:lpstr>
      <vt:lpstr>Mapper Class</vt:lpstr>
      <vt:lpstr>Mapper Class</vt:lpstr>
      <vt:lpstr>Reducer Class</vt:lpstr>
      <vt:lpstr>Job Chaning</vt:lpstr>
      <vt:lpstr>Job Chaning  -  Main 함수</vt:lpstr>
      <vt:lpstr>PowerPoint 프레젠테이션</vt:lpstr>
      <vt:lpstr>Count Citation</vt:lpstr>
      <vt:lpstr>Count Citation</vt:lpstr>
      <vt:lpstr>Count Citation</vt:lpstr>
      <vt:lpstr>PowerPoint 프레젠테이션</vt:lpstr>
      <vt:lpstr>PowerPoint 프레젠테이션</vt:lpstr>
      <vt:lpstr>Job ID &amp; Title</vt:lpstr>
      <vt:lpstr>Job ID &amp; Title</vt:lpstr>
      <vt:lpstr>Job ID &amp; Title – Join 전략</vt:lpstr>
      <vt:lpstr>Main 함수 – MultipleInputs 사용</vt:lpstr>
      <vt:lpstr>Mapper1, Mapper2</vt:lpstr>
      <vt:lpstr>Reducer</vt:lpstr>
      <vt:lpstr>PowerPoint 프레젠테이션</vt:lpstr>
      <vt:lpstr>감사합니다!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분산처리가 제일 쉬웠어요   SK Telecom</dc:title>
  <dc:creator>권혜진</dc:creator>
  <cp:lastModifiedBy>권혜진</cp:lastModifiedBy>
  <cp:revision>105</cp:revision>
  <dcterms:created xsi:type="dcterms:W3CDTF">2016-03-27T11:47:22Z</dcterms:created>
  <dcterms:modified xsi:type="dcterms:W3CDTF">2016-04-05T10:18:06Z</dcterms:modified>
</cp:coreProperties>
</file>